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8" r:id="rId12"/>
    <p:sldId id="273" r:id="rId13"/>
    <p:sldId id="274" r:id="rId14"/>
    <p:sldId id="259" r:id="rId15"/>
    <p:sldId id="275" r:id="rId16"/>
    <p:sldId id="276" r:id="rId17"/>
    <p:sldId id="279" r:id="rId18"/>
    <p:sldId id="280" r:id="rId19"/>
    <p:sldId id="277" r:id="rId20"/>
    <p:sldId id="281" r:id="rId21"/>
    <p:sldId id="258" r:id="rId22"/>
    <p:sldId id="284" r:id="rId23"/>
    <p:sldId id="282" r:id="rId24"/>
    <p:sldId id="285" r:id="rId25"/>
    <p:sldId id="28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E6F0A-8523-4F86-ACD5-C4D6ACFEE00A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8A39F-46CA-474B-92F9-79894CADA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2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A39F-46CA-474B-92F9-79894CADAE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9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8A39F-46CA-474B-92F9-79894CADAE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0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9C8-240C-422A-89E5-CDB9C90DD0B2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CE9D-8214-420E-BAAC-EA04FA9B59BC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0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F7E4-CA26-468F-A4A9-A2EDEE922EAD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CF26-3C98-4C00-9D26-579687087328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3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5F4-FA51-49A8-9E7E-EB6FA5643A7B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4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E5B4-4641-4CB4-B4D4-F69DAD8C162B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2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DED-B9AA-494F-9F8F-7F25F1D66362}" type="datetime1">
              <a:rPr lang="ru-RU" smtClean="0"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3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A3C6-6452-4512-B42F-900A2134B7A3}" type="datetime1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0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7271-23AD-411E-8D74-D901C35277AA}" type="datetime1">
              <a:rPr lang="ru-RU" smtClean="0"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2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5F4B-1435-4A68-9E52-B9F430B12D49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9D9C-6820-4FF5-AE71-3872F5F72989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1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F0BE-03D9-46BF-8CC2-4C41297A8ADE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0945-5156-4CB3-8111-DA81ABBA5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6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6616"/>
            <a:ext cx="9144000" cy="4002314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Выпуклые синхронно-итеративные модели динамики мнений и их валидация на данных из онлайновых социальных сетей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1007" y="4582888"/>
            <a:ext cx="7909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Козицин И.В., Чхартишвили А.Г., Марченко А.М., Гойко В.Л.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23618" y="5710500"/>
            <a:ext cx="1944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ИПУ РАН</a:t>
            </a:r>
          </a:p>
          <a:p>
            <a:pPr algn="ctr"/>
            <a:r>
              <a:rPr lang="ru-RU" sz="2400" dirty="0" smtClean="0"/>
              <a:t>Москва, 2018</a:t>
            </a:r>
          </a:p>
        </p:txBody>
      </p:sp>
    </p:spTree>
    <p:extLst>
      <p:ext uri="{BB962C8B-B14F-4D97-AF65-F5344CB8AC3E}">
        <p14:creationId xmlns:p14="http://schemas.microsoft.com/office/powerpoint/2010/main" val="5052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Варьируем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8435" y="3187673"/>
                <a:ext cx="11195131" cy="141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4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(1 –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*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pt-BR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4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4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-US" sz="4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4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4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5" y="3187673"/>
                <a:ext cx="11195131" cy="1415324"/>
              </a:xfrm>
              <a:prstGeom prst="rect">
                <a:avLst/>
              </a:prstGeom>
              <a:blipFill rotWithShape="0">
                <a:blip r:embed="rId2"/>
                <a:stretch>
                  <a:fillRect b="-10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4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Тенденция научного направления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4105" y="3102428"/>
            <a:ext cx="9623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Недостаток экспериментальных данных, подтверждающих тот или иной механизм формирования мнений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2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параметры можно попытаться откалибровать</a:t>
            </a:r>
            <a:r>
              <a:rPr lang="en-US" dirty="0" smtClean="0"/>
              <a:t>?</a:t>
            </a:r>
            <a:r>
              <a:rPr lang="ru-RU" dirty="0" smtClean="0"/>
              <a:t> И как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Мнения людей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Множество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6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cs typeface="Times New Roman" panose="02020603050405020304" pitchFamily="18" charset="0"/>
            </a:endParaRPr>
          </a:p>
          <a:p>
            <a:r>
              <a:rPr lang="ru-RU" sz="3600" dirty="0" smtClean="0">
                <a:cs typeface="Times New Roman" panose="02020603050405020304" pitchFamily="18" charset="0"/>
              </a:rPr>
              <a:t>Веса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71" y="1272611"/>
            <a:ext cx="6822459" cy="5083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866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Социальные сети = масштабность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определения политических взглядов пользователей ВКонтакте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9"/>
          <a:stretch/>
        </p:blipFill>
        <p:spPr>
          <a:xfrm>
            <a:off x="2379123" y="2939029"/>
            <a:ext cx="2564379" cy="2467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57" y="3288780"/>
            <a:ext cx="1768249" cy="1768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8331" y="3449630"/>
            <a:ext cx="16145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/>
              <a:t>0.7</a:t>
            </a:r>
            <a:endParaRPr lang="ru-RU" sz="8800" dirty="0"/>
          </a:p>
        </p:txBody>
      </p:sp>
      <p:sp>
        <p:nvSpPr>
          <p:cNvPr id="8" name="TextBox 7"/>
          <p:cNvSpPr txBox="1"/>
          <p:nvPr/>
        </p:nvSpPr>
        <p:spPr>
          <a:xfrm rot="18668994">
            <a:off x="873855" y="2750171"/>
            <a:ext cx="2680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Пользователь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ВКонтакте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для анализа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66256" y="2470895"/>
            <a:ext cx="1005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ряд мнений порядка 4-х миллионов пользователей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ВКонтакте: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256" y="4749296"/>
            <a:ext cx="1005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 времени: февраль 2018, июль 2018, декабрь 2018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для анализа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66256" y="2760321"/>
            <a:ext cx="1005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||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||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256" y="4660952"/>
            <a:ext cx="1005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: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||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||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для анализа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19" y="2162326"/>
            <a:ext cx="8964963" cy="375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для анализа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70" y="1787809"/>
            <a:ext cx="9044461" cy="44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для анализа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66255" y="2559309"/>
            <a:ext cx="1005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друзей ВКонтакте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254" y="4457829"/>
                <a:ext cx="100594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7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7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sz="7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7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ru-RU" sz="7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54" y="4457829"/>
                <a:ext cx="10059489" cy="1200329"/>
              </a:xfrm>
              <a:prstGeom prst="rect">
                <a:avLst/>
              </a:prstGeom>
              <a:blipFill rotWithShape="0">
                <a:blip r:embed="rId2"/>
                <a:stretch>
                  <a:fillRect t="-20812" b="-41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3058886"/>
            <a:ext cx="8599714" cy="207917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идея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Модель </a:t>
            </a:r>
            <a:r>
              <a:rPr lang="ru-RU" dirty="0"/>
              <a:t>динамики </a:t>
            </a:r>
            <a:r>
              <a:rPr lang="ru-RU" dirty="0" smtClean="0"/>
              <a:t>мнений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Временной ряд о динамике мнений пользователей </a:t>
            </a:r>
          </a:p>
          <a:p>
            <a:pPr marL="0" indent="0">
              <a:buNone/>
            </a:pPr>
            <a:r>
              <a:rPr lang="ru-RU" dirty="0" smtClean="0"/>
              <a:t>онлайн социальной сети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Структура их связей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Насколько хорошо модель описывает эти данные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72984" y="2797276"/>
            <a:ext cx="368081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 smtClean="0"/>
              <a:t>Эмпирические данные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5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для анализа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47" y="1690688"/>
            <a:ext cx="4471419" cy="4471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372126"/>
            <a:ext cx="23839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Mean: 26.16</a:t>
            </a:r>
            <a:endParaRPr lang="ru-RU" sz="2800" dirty="0" smtClean="0"/>
          </a:p>
          <a:p>
            <a:endParaRPr lang="ru-RU" sz="2800" dirty="0"/>
          </a:p>
          <a:p>
            <a:r>
              <a:rPr lang="en-US" sz="2800" dirty="0" smtClean="0"/>
              <a:t>Std: 42.62</a:t>
            </a:r>
          </a:p>
          <a:p>
            <a:endParaRPr lang="ru-RU" sz="2800" dirty="0" smtClean="0"/>
          </a:p>
          <a:p>
            <a:r>
              <a:rPr lang="en-US" sz="2800" dirty="0" smtClean="0"/>
              <a:t>Mode: 1</a:t>
            </a:r>
          </a:p>
          <a:p>
            <a:endParaRPr lang="ru-RU" sz="2800" dirty="0" smtClean="0"/>
          </a:p>
          <a:p>
            <a:r>
              <a:rPr lang="en-US" sz="2800" dirty="0" smtClean="0"/>
              <a:t>Median: 14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50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434"/>
            <a:ext cx="10515600" cy="1325563"/>
          </a:xfrm>
        </p:spPr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314197" y="1863864"/>
            <a:ext cx="9996129" cy="1569660"/>
            <a:chOff x="1208314" y="3194363"/>
            <a:chExt cx="9996129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1208314" y="3194363"/>
              <a:ext cx="5656099" cy="15696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/>
                <a:t>Временной ряд из мнений </a:t>
              </a:r>
            </a:p>
            <a:p>
              <a:pPr algn="ctr"/>
              <a:r>
                <a:rPr lang="ru-RU" sz="3200" dirty="0" smtClean="0"/>
                <a:t>пользователей: февраль, июль </a:t>
              </a:r>
            </a:p>
            <a:p>
              <a:pPr algn="ctr"/>
              <a:r>
                <a:rPr lang="ru-RU" sz="3200" dirty="0" smtClean="0"/>
                <a:t>и декабрь 2018 </a:t>
              </a:r>
              <a:endParaRPr lang="ru-RU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41215" y="3686805"/>
              <a:ext cx="3363228" cy="76944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400" dirty="0" smtClean="0"/>
                <a:t>Граф дружбы</a:t>
              </a:r>
              <a:endParaRPr lang="ru-RU" sz="4400"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21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7113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Зависимость, аппроксимирующая данные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8434" y="5314821"/>
                <a:ext cx="11195131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n+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4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pt-B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nor/>
                          </m:rPr>
                          <a:rPr lang="en-US" sz="4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48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4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4" y="5314821"/>
                <a:ext cx="11195131" cy="927818"/>
              </a:xfrm>
              <a:prstGeom prst="rect">
                <a:avLst/>
              </a:prstGeom>
              <a:blipFill rotWithShape="0">
                <a:blip r:embed="rId2"/>
                <a:stretch>
                  <a:fillRect t="-15789" b="-23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22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4651" y="4854277"/>
            <a:ext cx="93826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|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|p</a:t>
            </a:r>
            <a:r>
              <a:rPr lang="en-US" sz="4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)| ≥ 0.2}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9309" y="3352204"/>
            <a:ext cx="2273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{1, 2}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3408" y="1850131"/>
            <a:ext cx="6745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Values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0.2, 0.25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214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0" y="1739512"/>
            <a:ext cx="6840000" cy="46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0" y="1739489"/>
            <a:ext cx="6840000" cy="46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ДеГрута</a:t>
            </a:r>
            <a:r>
              <a:rPr lang="en-US" dirty="0" smtClean="0"/>
              <a:t> (DeGroot)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 rot="1740456">
            <a:off x="8175171" y="626167"/>
            <a:ext cx="2155372" cy="259703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44" y="2871935"/>
            <a:ext cx="3555841" cy="3555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0192" y="1450314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71935"/>
            <a:ext cx="49872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8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[0,1]</a:t>
            </a:r>
            <a:endParaRPr lang="en-US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ДеГрута</a:t>
            </a:r>
            <a:endParaRPr lang="ru-RU" dirty="0"/>
          </a:p>
        </p:txBody>
      </p:sp>
      <p:sp>
        <p:nvSpPr>
          <p:cNvPr id="20" name="Выноска-облако 19"/>
          <p:cNvSpPr/>
          <p:nvPr/>
        </p:nvSpPr>
        <p:spPr>
          <a:xfrm rot="1740456">
            <a:off x="8175171" y="626167"/>
            <a:ext cx="2155372" cy="259703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44" y="2871935"/>
            <a:ext cx="3555841" cy="35558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70192" y="1450314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71935"/>
            <a:ext cx="2710543" cy="2503315"/>
          </a:xfrm>
          <a:prstGeom prst="rect">
            <a:avLst/>
          </a:prstGeom>
        </p:spPr>
      </p:pic>
      <p:sp>
        <p:nvSpPr>
          <p:cNvPr id="25" name="Выноска-облако 24"/>
          <p:cNvSpPr/>
          <p:nvPr/>
        </p:nvSpPr>
        <p:spPr>
          <a:xfrm rot="1740456">
            <a:off x="3330177" y="1573416"/>
            <a:ext cx="2155372" cy="259703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45662" y="2452185"/>
            <a:ext cx="132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ДеГрута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9288" y="2500024"/>
            <a:ext cx="10833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(1 –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*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57755" y="4474181"/>
            <a:ext cx="30764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6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[0, 1]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 flipV="1">
            <a:off x="2434160" y="3953419"/>
            <a:ext cx="6611869" cy="1455252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ДеГрута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455244" y="69463"/>
            <a:ext cx="2554356" cy="3967605"/>
            <a:chOff x="5588158" y="626167"/>
            <a:chExt cx="4350499" cy="580160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588158" y="626167"/>
              <a:ext cx="4350499" cy="5801609"/>
              <a:chOff x="3051786" y="359704"/>
              <a:chExt cx="4350499" cy="5801609"/>
            </a:xfrm>
          </p:grpSpPr>
          <p:sp>
            <p:nvSpPr>
              <p:cNvPr id="7" name="Выноска-облако 6"/>
              <p:cNvSpPr/>
              <p:nvPr/>
            </p:nvSpPr>
            <p:spPr>
              <a:xfrm rot="1740456">
                <a:off x="5246913" y="359704"/>
                <a:ext cx="2155372" cy="2597037"/>
              </a:xfrm>
              <a:prstGeom prst="cloudCallo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1786" y="2605472"/>
                <a:ext cx="3555841" cy="355584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378308" y="1450314"/>
              <a:ext cx="1311036" cy="765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367992" y="2799411"/>
            <a:ext cx="2554356" cy="3967605"/>
            <a:chOff x="5588158" y="626167"/>
            <a:chExt cx="4350499" cy="580160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588158" y="626167"/>
              <a:ext cx="4350499" cy="5801609"/>
              <a:chOff x="3051786" y="359704"/>
              <a:chExt cx="4350499" cy="5801609"/>
            </a:xfrm>
          </p:grpSpPr>
          <p:sp>
            <p:nvSpPr>
              <p:cNvPr id="12" name="Выноска-облако 11"/>
              <p:cNvSpPr/>
              <p:nvPr/>
            </p:nvSpPr>
            <p:spPr>
              <a:xfrm rot="1740456">
                <a:off x="5246913" y="359704"/>
                <a:ext cx="2155372" cy="2597037"/>
              </a:xfrm>
              <a:prstGeom prst="cloudCallo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1786" y="2605472"/>
                <a:ext cx="3555841" cy="355584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8378308" y="1450314"/>
              <a:ext cx="1379289" cy="765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8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95949" y="1441066"/>
            <a:ext cx="2554356" cy="3967605"/>
            <a:chOff x="5588158" y="626167"/>
            <a:chExt cx="4350499" cy="580160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588158" y="626167"/>
              <a:ext cx="4350499" cy="5801609"/>
              <a:chOff x="3051786" y="359704"/>
              <a:chExt cx="4350499" cy="5801609"/>
            </a:xfrm>
          </p:grpSpPr>
          <p:sp>
            <p:nvSpPr>
              <p:cNvPr id="17" name="Выноска-облако 16"/>
              <p:cNvSpPr/>
              <p:nvPr/>
            </p:nvSpPr>
            <p:spPr>
              <a:xfrm rot="1740456">
                <a:off x="5246913" y="359704"/>
                <a:ext cx="2155372" cy="2597037"/>
              </a:xfrm>
              <a:prstGeom prst="cloudCallo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1786" y="2605472"/>
                <a:ext cx="3555841" cy="3555841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8378308" y="1450314"/>
              <a:ext cx="1311036" cy="765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8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 flipV="1">
            <a:off x="7264594" y="4105819"/>
            <a:ext cx="1933835" cy="2392952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ДеГрута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8432" y="2500001"/>
            <a:ext cx="1119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432" y="3916051"/>
            <a:ext cx="1119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435" y="5332102"/>
            <a:ext cx="1119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0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Упрощенный вариант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8432" y="2742068"/>
            <a:ext cx="1119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  <a:r>
              <a:rPr lang="ru-RU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+ 1/3 *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8431" y="4503042"/>
            <a:ext cx="1119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5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1/3 </a:t>
            </a:r>
          </a:p>
        </p:txBody>
      </p:sp>
    </p:spTree>
    <p:extLst>
      <p:ext uri="{BB962C8B-B14F-4D97-AF65-F5344CB8AC3E}">
        <p14:creationId xmlns:p14="http://schemas.microsoft.com/office/powerpoint/2010/main" val="40469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Упрощенный вариант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0945-5156-4CB3-8111-DA81ABBA52D4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8433" y="2192411"/>
            <a:ext cx="1119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друзей агента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432" y="5027359"/>
                <a:ext cx="11195131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n+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4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pt-B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nor/>
                          </m:rPr>
                          <a:rPr lang="en-US" sz="4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4800" i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4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2" y="5027359"/>
                <a:ext cx="11195131" cy="927818"/>
              </a:xfrm>
              <a:prstGeom prst="rect">
                <a:avLst/>
              </a:prstGeom>
              <a:blipFill rotWithShape="0">
                <a:blip r:embed="rId2"/>
                <a:stretch>
                  <a:fillRect t="-15789" b="-23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8432" y="3609885"/>
            <a:ext cx="1119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603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443</Words>
  <Application>Microsoft Office PowerPoint</Application>
  <PresentationFormat>Широкоэкранный</PresentationFormat>
  <Paragraphs>116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Выпуклые синхронно-итеративные модели динамики мнений и их валидация на данных из онлайновых социальных сетей</vt:lpstr>
      <vt:lpstr>Основная идея исследования</vt:lpstr>
      <vt:lpstr>Модель ДеГрута (DeGroot)</vt:lpstr>
      <vt:lpstr>Модель ДеГрута</vt:lpstr>
      <vt:lpstr>Модель ДеГрута</vt:lpstr>
      <vt:lpstr>Модель ДеГрута</vt:lpstr>
      <vt:lpstr>Модель ДеГрута</vt:lpstr>
      <vt:lpstr>Упрощенный вариант</vt:lpstr>
      <vt:lpstr>Упрощенный вариант</vt:lpstr>
      <vt:lpstr>Варьируем li </vt:lpstr>
      <vt:lpstr>Тенденция научного направления</vt:lpstr>
      <vt:lpstr>Какие параметры можно попытаться откалибровать? И как?</vt:lpstr>
      <vt:lpstr>Социальные сети = масштабность</vt:lpstr>
      <vt:lpstr>Алгоритм определения политических взглядов пользователей ВКонтакте</vt:lpstr>
      <vt:lpstr>Данные для анализа</vt:lpstr>
      <vt:lpstr>Данные для анализа</vt:lpstr>
      <vt:lpstr>Данные для анализа</vt:lpstr>
      <vt:lpstr>Данные для анализа</vt:lpstr>
      <vt:lpstr>Данные для анализа</vt:lpstr>
      <vt:lpstr>Данные для анализа</vt:lpstr>
      <vt:lpstr>Методы</vt:lpstr>
      <vt:lpstr>Результаты</vt:lpstr>
      <vt:lpstr>Результаты</vt:lpstr>
      <vt:lpstr>Результаты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мнений российских пользователей социальной сети ВКонтакте</dc:title>
  <dc:creator>User</dc:creator>
  <cp:lastModifiedBy>User</cp:lastModifiedBy>
  <cp:revision>45</cp:revision>
  <dcterms:created xsi:type="dcterms:W3CDTF">2019-03-04T18:45:57Z</dcterms:created>
  <dcterms:modified xsi:type="dcterms:W3CDTF">2019-06-05T12:37:00Z</dcterms:modified>
</cp:coreProperties>
</file>